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handoutMasterIdLst>
    <p:handoutMasterId r:id="rId22"/>
  </p:handoutMasterIdLst>
  <p:sldIdLst>
    <p:sldId id="328" r:id="rId2"/>
    <p:sldId id="327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7" r:id="rId18"/>
    <p:sldId id="345" r:id="rId19"/>
    <p:sldId id="344" r:id="rId20"/>
  </p:sldIdLst>
  <p:sldSz cx="9144000" cy="6858000" type="screen4x3"/>
  <p:notesSz cx="9872663" cy="6791325"/>
  <p:embeddedFontLst>
    <p:embeddedFont>
      <p:font typeface="Aharoni" panose="02010803020104030203" pitchFamily="2" charset="-79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DejaVu Sans" panose="020B0603030804020204" pitchFamily="34" charset="0"/>
      <p:regular r:id="rId28"/>
      <p:bold r:id="rId29"/>
      <p:italic r:id="rId30"/>
      <p:boldItalic r:id="rId31"/>
    </p:embeddedFont>
    <p:embeddedFont>
      <p:font typeface="Lora" panose="020B0604020202020204" charset="0"/>
      <p:regular r:id="rId32"/>
      <p:bold r:id="rId33"/>
      <p:italic r:id="rId34"/>
      <p:boldItalic r:id="rId35"/>
    </p:embeddedFont>
    <p:embeddedFont>
      <p:font typeface="Playfair Display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9A6141-7522-4D17-9BB7-5A35B1BC7386}">
  <a:tblStyle styleId="{689A6141-7522-4D17-9BB7-5A35B1BC73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97" d="100"/>
          <a:sy n="97" d="100"/>
        </p:scale>
        <p:origin x="39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395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592225" y="1"/>
            <a:ext cx="4278154" cy="3395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269AE-91A9-4CD7-9338-B4880F78FE8E}" type="datetimeFigureOut">
              <a:rPr lang="es-ES" smtClean="0"/>
              <a:t>10/03/2021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450581"/>
            <a:ext cx="4278154" cy="3395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592225" y="6450581"/>
            <a:ext cx="4278154" cy="3395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229C5-0397-471A-A65F-46AE2FB4F2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342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5663" cy="2547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87268" y="3225879"/>
            <a:ext cx="7898129" cy="305609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39775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5663" cy="25479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987268" y="3225879"/>
            <a:ext cx="7898129" cy="305609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431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2129175" y="2212733"/>
            <a:ext cx="4885800" cy="154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defRPr sz="3600"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2129175" y="3989933"/>
            <a:ext cx="4885800" cy="104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666666"/>
              </a:buClr>
              <a:buSzPct val="100000"/>
              <a:buNone/>
              <a:defRPr sz="1800">
                <a:solidFill>
                  <a:srgbClr val="666666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666666"/>
              </a:buClr>
              <a:buSzPct val="100000"/>
              <a:buNone/>
              <a:defRPr sz="1800">
                <a:solidFill>
                  <a:srgbClr val="666666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666666"/>
              </a:buClr>
              <a:buSzPct val="100000"/>
              <a:buNone/>
              <a:defRPr sz="1800">
                <a:solidFill>
                  <a:srgbClr val="666666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666666"/>
              </a:buClr>
              <a:buNone/>
              <a:defRPr>
                <a:solidFill>
                  <a:srgbClr val="666666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666666"/>
              </a:buClr>
              <a:buNone/>
              <a:defRPr>
                <a:solidFill>
                  <a:srgbClr val="666666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666666"/>
              </a:buClr>
              <a:buNone/>
              <a:defRPr>
                <a:solidFill>
                  <a:srgbClr val="666666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666666"/>
              </a:buClr>
              <a:buNone/>
              <a:defRPr>
                <a:solidFill>
                  <a:srgbClr val="666666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666666"/>
              </a:buClr>
              <a:buNone/>
              <a:defRPr>
                <a:solidFill>
                  <a:srgbClr val="666666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666666"/>
              </a:buClr>
              <a:buNone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6" name="Shape 16"/>
          <p:cNvSpPr/>
          <p:nvPr/>
        </p:nvSpPr>
        <p:spPr>
          <a:xfrm rot="10800000">
            <a:off x="3269346" y="-58829"/>
            <a:ext cx="2605500" cy="17304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1031425" y="1000200"/>
            <a:ext cx="7081200" cy="718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1031425" y="1801467"/>
            <a:ext cx="7081200" cy="46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 rot="10800000">
            <a:off x="3821306" y="-69421"/>
            <a:ext cx="1501500" cy="9972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031425" y="1000200"/>
            <a:ext cx="7081200" cy="718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/>
          <p:nvPr/>
        </p:nvSpPr>
        <p:spPr>
          <a:xfrm rot="10800000">
            <a:off x="3821306" y="-69421"/>
            <a:ext cx="1501500" cy="997200"/>
          </a:xfrm>
          <a:prstGeom prst="triangle">
            <a:avLst>
              <a:gd name="adj" fmla="val 50000"/>
            </a:avLst>
          </a:prstGeom>
          <a:noFill/>
          <a:ln w="76200" cap="flat" cmpd="thinThick">
            <a:solidFill>
              <a:srgbClr val="CC0000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031425" y="1000200"/>
            <a:ext cx="7081200" cy="71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buNone/>
              <a:defRPr sz="1800" i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SzPct val="100000"/>
              <a:buNone/>
              <a:defRPr sz="3600" b="1"/>
            </a:lvl2pPr>
            <a:lvl3pPr lvl="2">
              <a:spcBef>
                <a:spcPts val="0"/>
              </a:spcBef>
              <a:buSzPct val="100000"/>
              <a:buNone/>
              <a:defRPr sz="3600" b="1"/>
            </a:lvl3pPr>
            <a:lvl4pPr lvl="3">
              <a:spcBef>
                <a:spcPts val="0"/>
              </a:spcBef>
              <a:buSzPct val="100000"/>
              <a:buNone/>
              <a:defRPr sz="3600" b="1"/>
            </a:lvl4pPr>
            <a:lvl5pPr lvl="4">
              <a:spcBef>
                <a:spcPts val="0"/>
              </a:spcBef>
              <a:buSzPct val="100000"/>
              <a:buNone/>
              <a:defRPr sz="3600" b="1"/>
            </a:lvl5pPr>
            <a:lvl6pPr lvl="5">
              <a:spcBef>
                <a:spcPts val="0"/>
              </a:spcBef>
              <a:buSzPct val="100000"/>
              <a:buNone/>
              <a:defRPr sz="3600" b="1"/>
            </a:lvl6pPr>
            <a:lvl7pPr lvl="6">
              <a:spcBef>
                <a:spcPts val="0"/>
              </a:spcBef>
              <a:buSzPct val="100000"/>
              <a:buNone/>
              <a:defRPr sz="3600" b="1"/>
            </a:lvl7pPr>
            <a:lvl8pPr lvl="7">
              <a:spcBef>
                <a:spcPts val="0"/>
              </a:spcBef>
              <a:buSzPct val="100000"/>
              <a:buNone/>
              <a:defRPr sz="3600" b="1"/>
            </a:lvl8pPr>
            <a:lvl9pPr lvl="8">
              <a:spcBef>
                <a:spcPts val="0"/>
              </a:spcBef>
              <a:buSzPct val="100000"/>
              <a:buNone/>
              <a:defRPr sz="3600" b="1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031425" y="1801467"/>
            <a:ext cx="7081200" cy="46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Lora"/>
              <a:buChar char="◈"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>
              <a:lnSpc>
                <a:spcPct val="115000"/>
              </a:lnSpc>
              <a:spcBef>
                <a:spcPts val="480"/>
              </a:spcBef>
              <a:buClr>
                <a:srgbClr val="CC0000"/>
              </a:buClr>
              <a:buSzPct val="100000"/>
              <a:buFont typeface="Lora"/>
              <a:buChar char="⬥"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>
              <a:lnSpc>
                <a:spcPct val="115000"/>
              </a:lnSpc>
              <a:spcBef>
                <a:spcPts val="480"/>
              </a:spcBef>
              <a:buClr>
                <a:srgbClr val="CC0000"/>
              </a:buClr>
              <a:buSzPct val="100000"/>
              <a:buFont typeface="Lora"/>
              <a:buChar char="⬦"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>
              <a:lnSpc>
                <a:spcPct val="115000"/>
              </a:lnSpc>
              <a:spcBef>
                <a:spcPts val="360"/>
              </a:spcBef>
              <a:buClr>
                <a:srgbClr val="CC0000"/>
              </a:buClr>
              <a:buSzPct val="100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>
              <a:lnSpc>
                <a:spcPct val="115000"/>
              </a:lnSpc>
              <a:spcBef>
                <a:spcPts val="360"/>
              </a:spcBef>
              <a:buClr>
                <a:srgbClr val="CC0000"/>
              </a:buClr>
              <a:buSzPct val="100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>
              <a:lnSpc>
                <a:spcPct val="115000"/>
              </a:lnSpc>
              <a:spcBef>
                <a:spcPts val="360"/>
              </a:spcBef>
              <a:buClr>
                <a:srgbClr val="CC0000"/>
              </a:buClr>
              <a:buSzPct val="100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>
              <a:lnSpc>
                <a:spcPct val="115000"/>
              </a:lnSpc>
              <a:spcBef>
                <a:spcPts val="360"/>
              </a:spcBef>
              <a:buClr>
                <a:srgbClr val="CC0000"/>
              </a:buClr>
              <a:buSzPct val="100000"/>
              <a:buFont typeface="Lora"/>
              <a:buChar char="⬩"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>
              <a:lnSpc>
                <a:spcPct val="115000"/>
              </a:lnSpc>
              <a:spcBef>
                <a:spcPts val="360"/>
              </a:spcBef>
              <a:buSzPct val="100000"/>
              <a:buFont typeface="Lora"/>
              <a:buChar char="○"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>
              <a:lnSpc>
                <a:spcPct val="115000"/>
              </a:lnSpc>
              <a:spcBef>
                <a:spcPts val="360"/>
              </a:spcBef>
              <a:buSzPct val="100000"/>
              <a:buFont typeface="Lora"/>
              <a:buChar char="■"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1ASgUNXTwM&amp;feature=youtu.be&amp;t=632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12662AF-167E-4BB9-A22A-2F11AE426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588" y="5589240"/>
            <a:ext cx="1700400" cy="126876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14FC7F6-4283-4362-AA78-F0EB244D238E}"/>
              </a:ext>
            </a:extLst>
          </p:cNvPr>
          <p:cNvSpPr txBox="1"/>
          <p:nvPr/>
        </p:nvSpPr>
        <p:spPr>
          <a:xfrm>
            <a:off x="1799692" y="2636912"/>
            <a:ext cx="55446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3200" b="1" dirty="0"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pPr algn="ctr"/>
            <a:r>
              <a:rPr lang="es-ES" sz="3200" b="1" dirty="0">
                <a:latin typeface="Aharoni" panose="020B0604020202020204" pitchFamily="2" charset="-79"/>
                <a:cs typeface="Aharoni" panose="020B0604020202020204" pitchFamily="2" charset="-79"/>
              </a:rPr>
              <a:t>CÁRITAS DIOCESANA</a:t>
            </a:r>
          </a:p>
          <a:p>
            <a:pPr algn="ctr"/>
            <a:r>
              <a:rPr lang="es-ES" sz="3200" b="1" dirty="0">
                <a:latin typeface="Aharoni" panose="020B0604020202020204" pitchFamily="2" charset="-79"/>
                <a:cs typeface="Aharoni" panose="020B0604020202020204" pitchFamily="2" charset="-79"/>
              </a:rPr>
              <a:t> DE BURGOS</a:t>
            </a:r>
          </a:p>
          <a:p>
            <a:pPr algn="ctr"/>
            <a:endParaRPr lang="es-ES" sz="3200" b="1" dirty="0"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pPr algn="ctr"/>
            <a:r>
              <a:rPr lang="es-ES" sz="3200" b="1" dirty="0">
                <a:latin typeface="Aharoni" panose="020B0604020202020204" pitchFamily="2" charset="-79"/>
                <a:cs typeface="Aharoni" panose="020B0604020202020204" pitchFamily="2" charset="-79"/>
              </a:rPr>
              <a:t>Parroquia </a:t>
            </a:r>
          </a:p>
          <a:p>
            <a:pPr algn="ctr"/>
            <a:r>
              <a:rPr lang="es-ES" sz="3200" b="1" dirty="0">
                <a:latin typeface="Aharoni" panose="020B0604020202020204" pitchFamily="2" charset="-79"/>
                <a:cs typeface="Aharoni" panose="020B0604020202020204" pitchFamily="2" charset="-79"/>
              </a:rPr>
              <a:t>San Josemaría Escrivá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F5EB655-5FD3-463A-8FD0-02D35EC36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35" r="18982" b="25836"/>
          <a:stretch/>
        </p:blipFill>
        <p:spPr>
          <a:xfrm>
            <a:off x="827584" y="1089868"/>
            <a:ext cx="2232249" cy="154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3799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z="40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B23D11-81F8-4E72-B018-B7B72A9E99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23387" r="17713" b="16739"/>
          <a:stretch/>
        </p:blipFill>
        <p:spPr>
          <a:xfrm>
            <a:off x="-215202" y="-171400"/>
            <a:ext cx="1019530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0202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63E031-8380-4E31-B269-44468DAA75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1987" r="19288" b="13583"/>
          <a:stretch/>
        </p:blipFill>
        <p:spPr>
          <a:xfrm>
            <a:off x="-90264" y="-29179"/>
            <a:ext cx="9324528" cy="726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8544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A787D31-F2CA-4AF1-856E-6C54DCD8C8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1" t="23388" r="20075" b="16738"/>
          <a:stretch/>
        </p:blipFill>
        <p:spPr>
          <a:xfrm>
            <a:off x="0" y="-137388"/>
            <a:ext cx="9677808" cy="713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5674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D23236-8B3A-44BA-A21A-6332AD3368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20586" r="20075" b="13583"/>
          <a:stretch/>
        </p:blipFill>
        <p:spPr>
          <a:xfrm>
            <a:off x="0" y="-243408"/>
            <a:ext cx="9144000" cy="7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3272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6B28B-5DFE-4562-8D74-2184E58A6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B6C864-6907-4D19-95E1-7749CD3E2B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1" t="21987" r="20075" b="13582"/>
          <a:stretch/>
        </p:blipFill>
        <p:spPr>
          <a:xfrm>
            <a:off x="-180528" y="-481194"/>
            <a:ext cx="9349845" cy="741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9247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92E80-5006-43F8-8B3D-711F792D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480254-1781-41F6-8EEA-EC08DC578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21986" r="19288" b="13583"/>
          <a:stretch/>
        </p:blipFill>
        <p:spPr>
          <a:xfrm>
            <a:off x="-16272" y="-228212"/>
            <a:ext cx="9540552" cy="731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4961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E6114-DDE9-445A-B4F3-A45A1D008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11D427-D279-4C66-9776-2047B77BF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21986" r="20075" b="16738"/>
          <a:stretch/>
        </p:blipFill>
        <p:spPr>
          <a:xfrm>
            <a:off x="-100042" y="-279967"/>
            <a:ext cx="9626634" cy="71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2227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B8D580-FA06-44E2-9B26-C5F411B54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864CD9-2B95-4A17-9AE9-942727161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21987" r="18500" b="16738"/>
          <a:stretch/>
        </p:blipFill>
        <p:spPr>
          <a:xfrm>
            <a:off x="-88571" y="-28517"/>
            <a:ext cx="9321142" cy="668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5232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94C6CEF-79CC-48EF-806A-D943017107EF}"/>
              </a:ext>
            </a:extLst>
          </p:cNvPr>
          <p:cNvSpPr txBox="1"/>
          <p:nvPr/>
        </p:nvSpPr>
        <p:spPr>
          <a:xfrm>
            <a:off x="539552" y="993446"/>
            <a:ext cx="7200800" cy="586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s-ES" sz="1800" b="1" u="sng" kern="1200" spc="-1" dirty="0">
                <a:solidFill>
                  <a:srgbClr val="FF0000"/>
                </a:solidFill>
                <a:latin typeface="Calibri"/>
                <a:ea typeface="DejaVu Sans"/>
              </a:rPr>
              <a:t>RÉGIMEN RESIDENCIAL</a:t>
            </a:r>
            <a:endParaRPr lang="es-ES" sz="1800" kern="1200" spc="-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endParaRPr lang="es-ES" sz="1800" kern="1200" spc="-1" dirty="0">
              <a:solidFill>
                <a:prstClr val="black"/>
              </a:solidFill>
            </a:endParaRPr>
          </a:p>
          <a:p>
            <a:pPr marL="216000" lvl="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1800" kern="1200" spc="-1" dirty="0">
                <a:latin typeface="Calibri"/>
                <a:ea typeface="DejaVu Sans"/>
              </a:rPr>
              <a:t> OBJETIVOS:</a:t>
            </a:r>
            <a:endParaRPr lang="es-ES" sz="1800" kern="1200" spc="-1" dirty="0">
              <a:solidFill>
                <a:prstClr val="black"/>
              </a:solidFill>
            </a:endParaRPr>
          </a:p>
          <a:p>
            <a:pPr marL="457200" lvl="1" indent="-215280">
              <a:lnSpc>
                <a:spcPct val="150000"/>
              </a:lnSpc>
              <a:buClr>
                <a:srgbClr val="000000"/>
              </a:buClr>
              <a:buFont typeface="Courier New"/>
              <a:buChar char="o"/>
            </a:pPr>
            <a:r>
              <a:rPr lang="es-ES" sz="1800" kern="1200" spc="-1" dirty="0">
                <a:latin typeface="Calibri"/>
                <a:ea typeface="DejaVu Sans"/>
              </a:rPr>
              <a:t> Ofrecer un espacio seguro para las mujeres y los menores</a:t>
            </a:r>
            <a:endParaRPr lang="es-ES" sz="1800" kern="1200" spc="-1" dirty="0">
              <a:solidFill>
                <a:prstClr val="black"/>
              </a:solidFill>
            </a:endParaRPr>
          </a:p>
          <a:p>
            <a:pPr marL="457200" lvl="1" indent="-215280">
              <a:lnSpc>
                <a:spcPct val="150000"/>
              </a:lnSpc>
              <a:buClr>
                <a:srgbClr val="000000"/>
              </a:buClr>
              <a:buFont typeface="Courier New"/>
              <a:buChar char="o"/>
            </a:pPr>
            <a:r>
              <a:rPr lang="es-ES" sz="1800" kern="1200" spc="-1" dirty="0">
                <a:latin typeface="Calibri"/>
                <a:ea typeface="DejaVu Sans"/>
              </a:rPr>
              <a:t> Ofrecer herramientas y apoyar el desarrollo de las capacidades que puedan apoyar su restitución a la vida autónoma</a:t>
            </a:r>
            <a:endParaRPr lang="es-ES" sz="1800" kern="1200" spc="-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endParaRPr lang="es-ES" sz="1800" kern="1200" spc="-1" dirty="0">
              <a:solidFill>
                <a:prstClr val="black"/>
              </a:solidFill>
            </a:endParaRPr>
          </a:p>
          <a:p>
            <a:pPr marL="216000" lvl="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1800" kern="1200" spc="-1" dirty="0">
                <a:latin typeface="Calibri"/>
                <a:ea typeface="DejaVu Sans"/>
              </a:rPr>
              <a:t> </a:t>
            </a:r>
            <a:r>
              <a:rPr lang="es-ES" sz="1800" kern="1200" spc="-1" dirty="0" err="1">
                <a:latin typeface="Calibri"/>
                <a:ea typeface="DejaVu Sans"/>
              </a:rPr>
              <a:t>Nº</a:t>
            </a:r>
            <a:r>
              <a:rPr lang="es-ES" sz="1800" kern="1200" spc="-1" dirty="0">
                <a:latin typeface="Calibri"/>
                <a:ea typeface="DejaVu Sans"/>
              </a:rPr>
              <a:t> DE PLAZAS: 3 viviendas (6 mujeres con sus peques)</a:t>
            </a:r>
            <a:endParaRPr lang="es-ES" sz="1800" kern="1200" spc="-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endParaRPr lang="es-ES" sz="1800" kern="1200" spc="-1" dirty="0">
              <a:solidFill>
                <a:prstClr val="black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es-ES" sz="1800" b="1" u="sng" kern="1200" spc="-1" dirty="0">
                <a:solidFill>
                  <a:srgbClr val="FF0000"/>
                </a:solidFill>
                <a:latin typeface="Calibri"/>
                <a:ea typeface="DejaVu Sans"/>
              </a:rPr>
              <a:t>RÉGIMEN AMBULATORIO</a:t>
            </a:r>
            <a:endParaRPr lang="es-ES" sz="1800" kern="1200" spc="-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endParaRPr lang="es-ES" sz="1800" kern="1200" spc="-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es-ES" sz="1800" kern="1200" spc="-1" dirty="0">
                <a:latin typeface="Calibri"/>
                <a:ea typeface="DejaVu Sans"/>
              </a:rPr>
              <a:t>  Dirigido a aquellas mujeres embarazadas y/o con cargas familiares que no necesitan un alojamiento y se encuentran en situación de vulnerabilidad y riesgo de exclusión.</a:t>
            </a:r>
            <a:endParaRPr lang="es-ES" sz="1800" kern="1200" spc="-1" dirty="0">
              <a:solidFill>
                <a:prstClr val="black"/>
              </a:solidFill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920C6BF-35AA-430A-91D4-1E6E634B0B5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0232" y="260648"/>
            <a:ext cx="2294216" cy="19281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17867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ABBF0-6592-4576-BBB2-AA783C50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932" y="1196752"/>
            <a:ext cx="7081200" cy="718800"/>
          </a:xfrm>
        </p:spPr>
        <p:txBody>
          <a:bodyPr/>
          <a:lstStyle/>
          <a:p>
            <a:r>
              <a:rPr lang="es-ES" sz="3200" b="1" dirty="0"/>
              <a:t>ÁMBITOS DE INTERVENCIÓN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96790C-B94E-4BB6-B289-C36C07DDA708}"/>
              </a:ext>
            </a:extLst>
          </p:cNvPr>
          <p:cNvSpPr txBox="1"/>
          <p:nvPr/>
        </p:nvSpPr>
        <p:spPr>
          <a:xfrm>
            <a:off x="611560" y="2276872"/>
            <a:ext cx="7501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Bef>
                <a:spcPct val="0"/>
              </a:spcBef>
            </a:pPr>
            <a:r>
              <a:rPr lang="es-ES" sz="1800" kern="1200" dirty="0">
                <a:solidFill>
                  <a:prstClr val="black"/>
                </a:solidFill>
              </a:rPr>
              <a:t>- </a:t>
            </a:r>
            <a:r>
              <a:rPr lang="es-ES" sz="1800" b="1" kern="1200" dirty="0">
                <a:solidFill>
                  <a:prstClr val="black"/>
                </a:solidFill>
              </a:rPr>
              <a:t>Alojamiento y cobertura de primeras necesidades </a:t>
            </a:r>
            <a:r>
              <a:rPr lang="es-ES" sz="1800" kern="1200" dirty="0">
                <a:solidFill>
                  <a:prstClr val="black"/>
                </a:solidFill>
              </a:rPr>
              <a:t>de las mujeres y sus hijos: alimentación adecuada, higiene, cobertura farmacéutica, ropa, etc. 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</a:pPr>
            <a:r>
              <a:rPr lang="es-ES" sz="1800" kern="1200" dirty="0">
                <a:solidFill>
                  <a:prstClr val="black"/>
                </a:solidFill>
              </a:rPr>
              <a:t>- </a:t>
            </a:r>
            <a:r>
              <a:rPr lang="es-ES" sz="1800" b="1" kern="1200" dirty="0">
                <a:solidFill>
                  <a:prstClr val="black"/>
                </a:solidFill>
              </a:rPr>
              <a:t>Acompañamiento social</a:t>
            </a:r>
            <a:r>
              <a:rPr lang="es-ES" sz="1800" kern="1200" dirty="0">
                <a:solidFill>
                  <a:prstClr val="black"/>
                </a:solidFill>
              </a:rPr>
              <a:t>, que incluye diseño de un proceso individualizado, atención psicológica, acompañamiento en el parto y hospitalización,  acompañamientos físicos a tramites, consultas y revisiones, seguimiento posterior a la salida del recurso residencial…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</a:pPr>
            <a:r>
              <a:rPr lang="es-ES" sz="1800" kern="1200" dirty="0">
                <a:solidFill>
                  <a:prstClr val="black"/>
                </a:solidFill>
              </a:rPr>
              <a:t>- </a:t>
            </a:r>
            <a:r>
              <a:rPr lang="es-ES" sz="1800" b="1" kern="1200" dirty="0">
                <a:solidFill>
                  <a:prstClr val="black"/>
                </a:solidFill>
              </a:rPr>
              <a:t>Orientación y asesoramiento social</a:t>
            </a:r>
            <a:r>
              <a:rPr lang="es-ES" sz="1800" kern="1200" dirty="0">
                <a:solidFill>
                  <a:prstClr val="black"/>
                </a:solidFill>
              </a:rPr>
              <a:t>: regularización de documentación, gestiones administrativas y acciones que posibiliten el acceso a la red de servicios sociales públicos.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1EC59B-12D6-4E1A-914F-C03A4F020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00"/>
          <a:stretch/>
        </p:blipFill>
        <p:spPr>
          <a:xfrm rot="16200000">
            <a:off x="6242238" y="4586380"/>
            <a:ext cx="2267441" cy="227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8271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F478968-B0FA-4C00-9FB9-AE3A156BAA5F}"/>
              </a:ext>
            </a:extLst>
          </p:cNvPr>
          <p:cNvSpPr txBox="1"/>
          <p:nvPr/>
        </p:nvSpPr>
        <p:spPr>
          <a:xfrm>
            <a:off x="467544" y="1412776"/>
            <a:ext cx="820891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sz="1800" dirty="0"/>
              <a:t>Acciones que fomenten la </a:t>
            </a:r>
            <a:r>
              <a:rPr lang="es-ES" sz="1800" b="1" dirty="0"/>
              <a:t>integración social</a:t>
            </a:r>
            <a:r>
              <a:rPr lang="es-ES" sz="1800" dirty="0"/>
              <a:t>: recuperación de horarios, entrenamiento en habilidades sociales y personales, apoyo para la realización de actividades formativas académicas regladas o no, fomento de la participación en recursos de ocio familiares adecuados…</a:t>
            </a:r>
          </a:p>
          <a:p>
            <a:pPr marL="285750" indent="-285750" algn="just">
              <a:buFontTx/>
              <a:buChar char="-"/>
            </a:pPr>
            <a:endParaRPr lang="es-ES" sz="1800" dirty="0"/>
          </a:p>
          <a:p>
            <a:pPr marL="285750" indent="-285750" algn="just">
              <a:buFontTx/>
              <a:buChar char="-"/>
            </a:pPr>
            <a:r>
              <a:rPr lang="es-ES" sz="1800" dirty="0"/>
              <a:t>Acciones de </a:t>
            </a:r>
            <a:r>
              <a:rPr lang="es-ES" sz="1800" b="1" dirty="0"/>
              <a:t>educación para la salud</a:t>
            </a:r>
            <a:r>
              <a:rPr lang="es-ES" sz="1800" dirty="0"/>
              <a:t>: procurando un buen estado de salud en el  embarazo, el parto, el postparto de las mujeres y de sus hijos, asegurando la vinculación  a los servicios específicos de salud y la adherencia a los tratamientos que se prescriban en cada caso. </a:t>
            </a:r>
          </a:p>
          <a:p>
            <a:pPr marL="285750" indent="-285750" algn="just">
              <a:buFontTx/>
              <a:buChar char="-"/>
            </a:pPr>
            <a:endParaRPr lang="es-ES" sz="1800" dirty="0"/>
          </a:p>
          <a:p>
            <a:pPr marL="285750" indent="-285750" algn="just">
              <a:buFontTx/>
              <a:buChar char="-"/>
            </a:pPr>
            <a:r>
              <a:rPr lang="es-ES" sz="1800" b="1" dirty="0"/>
              <a:t>Intervención familiar</a:t>
            </a:r>
            <a:r>
              <a:rPr lang="es-ES" sz="1800" dirty="0"/>
              <a:t>: con apoyo y asesoramiento para  la crianza de los hijos, fomento del apego, fomento de la escolarización de los menores…</a:t>
            </a:r>
          </a:p>
          <a:p>
            <a:pPr marL="285750" indent="-285750" algn="just">
              <a:buFontTx/>
              <a:buChar char="-"/>
            </a:pPr>
            <a:endParaRPr lang="es-ES" sz="1800" dirty="0"/>
          </a:p>
          <a:p>
            <a:pPr algn="just"/>
            <a:r>
              <a:rPr lang="es-ES" sz="1800" dirty="0"/>
              <a:t> - </a:t>
            </a:r>
            <a:r>
              <a:rPr lang="es-ES" sz="1800" b="1" dirty="0"/>
              <a:t>Intervención laboral</a:t>
            </a:r>
            <a:r>
              <a:rPr lang="es-ES" sz="1800" dirty="0"/>
              <a:t>: en algunos casos, se prevé la intervención en ámbitos laborales de las mujeres residentes, fomentando su formación específica y la derivación a recursos específicos de inserción laboral.</a:t>
            </a:r>
          </a:p>
          <a:p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CF0F0A2-1452-453B-9C6E-3097BC4A3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627" y="278822"/>
            <a:ext cx="1140050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7384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E30082-B653-448C-99A5-653115266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71" y="1052736"/>
            <a:ext cx="8327858" cy="11705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F3FC90D-F66B-4548-90BA-9152DAF1120D}"/>
              </a:ext>
            </a:extLst>
          </p:cNvPr>
          <p:cNvSpPr txBox="1"/>
          <p:nvPr/>
        </p:nvSpPr>
        <p:spPr>
          <a:xfrm>
            <a:off x="575556" y="2845643"/>
            <a:ext cx="7992888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1800" spc="-1" dirty="0">
                <a:latin typeface="Calibri"/>
              </a:rPr>
              <a:t>“MUJERES FELICES, MADRES FELICES”: grupos de autoayuda dirigido a mujeres embarazadas, dirigido por una matrona</a:t>
            </a:r>
            <a:endParaRPr lang="es-ES" sz="1800" spc="-1" dirty="0"/>
          </a:p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1800" spc="-1" dirty="0">
                <a:latin typeface="Calibri"/>
              </a:rPr>
              <a:t> “MADRES FELICES, MUJERES FELICES”: grupos de autoayuda dirigido a mujeres con niños de 0 a 1 año, dirigido por una enfermera y una matrona</a:t>
            </a:r>
            <a:endParaRPr lang="es-ES" sz="1800" spc="-1" dirty="0"/>
          </a:p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1800" spc="-1" dirty="0">
                <a:latin typeface="Calibri"/>
              </a:rPr>
              <a:t> “EL ABRAZO DE MAMÁ”: dirigido a mujeres con niños de 1 a 3 años, donde se trabajar el apego a través del juego</a:t>
            </a:r>
          </a:p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1800" spc="-1" dirty="0">
                <a:latin typeface="Calibri"/>
              </a:rPr>
              <a:t> “AMPLIAR LA MIRADA”: espacio donde se trabaja con las mujeres diversos temas: autoestima, empoderamiento…</a:t>
            </a:r>
            <a:endParaRPr lang="es-ES" sz="1800" spc="-1" dirty="0"/>
          </a:p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1800" spc="-1" dirty="0">
                <a:latin typeface="Calibri"/>
              </a:rPr>
              <a:t>  SESIONES INDIVIDUALES DE ORIENTACIÓN LABORAL</a:t>
            </a:r>
            <a:endParaRPr lang="es-ES" sz="1800" spc="-1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920305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23100-14C4-4901-B364-434C801B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879748-3C91-4AB2-856E-97FBD73D6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71" y="1000200"/>
            <a:ext cx="8327858" cy="11705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F5BD78-A077-4C8E-BC15-9D03F6A8E7F1}"/>
              </a:ext>
            </a:extLst>
          </p:cNvPr>
          <p:cNvSpPr txBox="1"/>
          <p:nvPr/>
        </p:nvSpPr>
        <p:spPr>
          <a:xfrm>
            <a:off x="1031425" y="2852936"/>
            <a:ext cx="6480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3600" spc="-1" dirty="0">
                <a:latin typeface="Calibri"/>
              </a:rPr>
              <a:t>DEFENSA PERSONAL</a:t>
            </a:r>
            <a:endParaRPr lang="es-ES" sz="3600" spc="-1" dirty="0"/>
          </a:p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3600" spc="-1" dirty="0">
                <a:latin typeface="Calibri"/>
              </a:rPr>
              <a:t> “MI PRIMER PURÉ”</a:t>
            </a:r>
            <a:endParaRPr lang="es-ES" sz="3600" spc="-1" dirty="0"/>
          </a:p>
          <a:p>
            <a:pPr marL="216000" indent="-215280">
              <a:lnSpc>
                <a:spcPct val="15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es-ES" sz="3600" spc="-1" dirty="0">
                <a:latin typeface="Calibri"/>
              </a:rPr>
              <a:t> PRIMEROS AUXILIOS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178733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7A40B-E80F-48B9-94E2-05FAE122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D783EF-58D1-4138-9A1C-4158CB577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1987" r="19288" b="12182"/>
          <a:stretch/>
        </p:blipFill>
        <p:spPr>
          <a:xfrm>
            <a:off x="22695" y="-108992"/>
            <a:ext cx="9593711" cy="764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3474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D2997-143F-417A-9D88-9AB2040C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D4525C-2649-4B3A-9C9B-ED2F29EA59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8" t="21987" r="18501" b="16738"/>
          <a:stretch/>
        </p:blipFill>
        <p:spPr>
          <a:xfrm>
            <a:off x="-252537" y="-211273"/>
            <a:ext cx="10180361" cy="706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81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1031425" y="1000200"/>
            <a:ext cx="7081200" cy="718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000" dirty="0"/>
              <a:t>Resumen de actividad 2020</a:t>
            </a:r>
          </a:p>
        </p:txBody>
      </p:sp>
      <p:graphicFrame>
        <p:nvGraphicFramePr>
          <p:cNvPr id="181" name="Shape 181"/>
          <p:cNvGraphicFramePr/>
          <p:nvPr>
            <p:extLst>
              <p:ext uri="{D42A27DB-BD31-4B8C-83A1-F6EECF244321}">
                <p14:modId xmlns:p14="http://schemas.microsoft.com/office/powerpoint/2010/main" val="2141739828"/>
              </p:ext>
            </p:extLst>
          </p:nvPr>
        </p:nvGraphicFramePr>
        <p:xfrm>
          <a:off x="251521" y="2085973"/>
          <a:ext cx="8712967" cy="3503266"/>
        </p:xfrm>
        <a:graphic>
          <a:graphicData uri="http://schemas.openxmlformats.org/drawingml/2006/table">
            <a:tbl>
              <a:tblPr>
                <a:noFill/>
                <a:tableStyleId>{689A6141-7522-4D17-9BB7-5A35B1BC7386}</a:tableStyleId>
              </a:tblPr>
              <a:tblGrid>
                <a:gridCol w="2883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1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51633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s-ES" sz="3200" baseline="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Hogares</a:t>
                      </a:r>
                      <a:r>
                        <a:rPr lang="en" sz="3200" baseline="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atendid</a:t>
                      </a:r>
                      <a:r>
                        <a:rPr lang="es-ES" sz="3200" baseline="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o</a:t>
                      </a:r>
                      <a:r>
                        <a:rPr lang="en" sz="3200" baseline="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</a:t>
                      </a:r>
                      <a:endParaRPr lang="en" sz="3200" dirty="0">
                        <a:solidFill>
                          <a:srgbClr val="666666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33" marB="91433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320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Personas</a:t>
                      </a:r>
                      <a:r>
                        <a:rPr lang="en" sz="3200" baseline="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beneficiadas</a:t>
                      </a:r>
                      <a:endParaRPr lang="en" sz="3200" dirty="0">
                        <a:solidFill>
                          <a:srgbClr val="666666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33" marB="91433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3200" dirty="0">
                          <a:solidFill>
                            <a:srgbClr val="666666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Intervenciones</a:t>
                      </a:r>
                    </a:p>
                  </a:txBody>
                  <a:tcPr marL="91425" marR="91425" marT="91433" marB="91433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1633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3600" b="1" dirty="0">
                          <a:latin typeface="Lora"/>
                          <a:ea typeface="Lora"/>
                          <a:cs typeface="Lora"/>
                          <a:sym typeface="Lora"/>
                        </a:rPr>
                        <a:t>77</a:t>
                      </a:r>
                    </a:p>
                  </a:txBody>
                  <a:tcPr marL="91425" marR="91425" marT="91433" marB="91433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3600" b="1" dirty="0">
                          <a:latin typeface="Lora"/>
                          <a:ea typeface="Lora"/>
                          <a:cs typeface="Lora"/>
                          <a:sym typeface="Lora"/>
                        </a:rPr>
                        <a:t>190</a:t>
                      </a:r>
                    </a:p>
                  </a:txBody>
                  <a:tcPr marL="91425" marR="91425" marT="91433" marB="91433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3600" b="1" dirty="0">
                          <a:latin typeface="Lora"/>
                          <a:ea typeface="Lora"/>
                          <a:cs typeface="Lora"/>
                          <a:sym typeface="Lora"/>
                        </a:rPr>
                        <a:t>7852</a:t>
                      </a:r>
                    </a:p>
                  </a:txBody>
                  <a:tcPr marL="91425" marR="91425" marT="91433" marB="91433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2" name="Shape 182"/>
          <p:cNvGrpSpPr/>
          <p:nvPr/>
        </p:nvGrpSpPr>
        <p:grpSpPr>
          <a:xfrm>
            <a:off x="4473656" y="104984"/>
            <a:ext cx="337562" cy="450083"/>
            <a:chOff x="1922075" y="1629000"/>
            <a:chExt cx="437200" cy="437200"/>
          </a:xfrm>
        </p:grpSpPr>
        <p:sp>
          <p:nvSpPr>
            <p:cNvPr id="183" name="Shape 183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0" t="0" r="0" b="0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0" t="0" r="0" b="0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6634762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8397C-6493-4BB4-BBAB-022A6923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D42178-2A93-4A84-8008-30456D335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hlinkClick r:id="rId2"/>
              </a:rPr>
              <a:t>https://www.youtube.com/watch?v=11ASgUNXTwM&amp;feature=youtu.be&amp;t=632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4345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5205F-7AF1-4ADA-B4E8-1B6564CEB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573595-ECEC-414A-BEBB-C3EE4D9F8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89" y="-201441"/>
            <a:ext cx="8541822" cy="72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2497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Yori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15124</TotalTime>
  <Words>487</Words>
  <Application>Microsoft Office PowerPoint</Application>
  <PresentationFormat>Presentación en pantalla (4:3)</PresentationFormat>
  <Paragraphs>44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Aharoni</vt:lpstr>
      <vt:lpstr>Wingdings</vt:lpstr>
      <vt:lpstr>Lora</vt:lpstr>
      <vt:lpstr>Playfair Display</vt:lpstr>
      <vt:lpstr>DejaVu Sans</vt:lpstr>
      <vt:lpstr>Arial</vt:lpstr>
      <vt:lpstr>Courier New</vt:lpstr>
      <vt:lpstr>Calibri</vt:lpstr>
      <vt:lpstr>Yorick template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ÁMBITOS DE INTERVENCIÓN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Resumen de actividad 2020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Estructura y programas de Cáritas Diocesana de Burgos</dc:title>
  <dc:creator>Voluntariado</dc:creator>
  <cp:lastModifiedBy>ainkarem</cp:lastModifiedBy>
  <cp:revision>68</cp:revision>
  <cp:lastPrinted>2017-12-21T09:31:56Z</cp:lastPrinted>
  <dcterms:modified xsi:type="dcterms:W3CDTF">2021-03-10T07:06:08Z</dcterms:modified>
</cp:coreProperties>
</file>